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A2309-44E7-42AC-8C9B-54FC0E0E2752}" type="datetimeFigureOut">
              <a:rPr lang="en-US" smtClean="0"/>
              <a:pPr/>
              <a:t>11/29/2009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2286000"/>
          </a:xfrm>
        </p:spPr>
        <p:txBody>
          <a:bodyPr>
            <a:normAutofit/>
            <a:scene3d>
              <a:camera prst="orthographicFront"/>
              <a:lightRig rig="contrasting" dir="t"/>
            </a:scene3d>
            <a:sp3d extrusionH="57150" contourW="12700" prstMaterial="metal">
              <a:bevelT w="38100" h="38100"/>
              <a:extrusionClr>
                <a:srgbClr val="C00000"/>
              </a:extrusionClr>
              <a:contourClr>
                <a:schemeClr val="bg2">
                  <a:lumMod val="90000"/>
                </a:schemeClr>
              </a:contourClr>
            </a:sp3d>
          </a:bodyPr>
          <a:lstStyle/>
          <a:p>
            <a:r>
              <a:rPr lang="en-US" sz="4000" dirty="0" smtClean="0">
                <a:solidFill>
                  <a:srgbClr val="00FF00"/>
                </a:solidFill>
                <a:latin typeface="Aharoni" pitchFamily="2" charset="-79"/>
                <a:cs typeface="Aharoni" pitchFamily="2" charset="-79"/>
              </a:rPr>
              <a:t>Lev Vygotsky</a:t>
            </a:r>
            <a:r>
              <a:rPr lang="en-US" sz="4000" dirty="0">
                <a:solidFill>
                  <a:srgbClr val="00FF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4000" dirty="0" smtClean="0">
                <a:solidFill>
                  <a:srgbClr val="00FF00"/>
                </a:solidFill>
                <a:latin typeface="Aharoni" pitchFamily="2" charset="-79"/>
                <a:cs typeface="Aharoni" pitchFamily="2" charset="-79"/>
              </a:rPr>
              <a:t>(1896-1934)</a:t>
            </a:r>
            <a:br>
              <a:rPr lang="en-US" sz="4000" dirty="0" smtClean="0">
                <a:solidFill>
                  <a:srgbClr val="00FF00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4000" dirty="0" smtClean="0">
                <a:solidFill>
                  <a:srgbClr val="00FF00"/>
                </a:solidFill>
                <a:latin typeface="Aharoni" pitchFamily="2" charset="-79"/>
                <a:cs typeface="Aharoni" pitchFamily="2" charset="-79"/>
              </a:rPr>
              <a:t>Lisa </a:t>
            </a:r>
            <a:r>
              <a:rPr lang="en-US" sz="4000" dirty="0" err="1" smtClean="0">
                <a:solidFill>
                  <a:srgbClr val="00FF00"/>
                </a:solidFill>
                <a:latin typeface="Aharoni" pitchFamily="2" charset="-79"/>
                <a:cs typeface="Aharoni" pitchFamily="2" charset="-79"/>
              </a:rPr>
              <a:t>Delpit</a:t>
            </a:r>
            <a:r>
              <a:rPr lang="en-US" sz="4000" dirty="0">
                <a:solidFill>
                  <a:srgbClr val="00FF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4000" dirty="0" smtClean="0">
                <a:solidFill>
                  <a:srgbClr val="00FF00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sz="4000" dirty="0" smtClean="0">
                <a:solidFill>
                  <a:srgbClr val="00FF00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4000" dirty="0" smtClean="0">
                <a:solidFill>
                  <a:srgbClr val="00FF00"/>
                </a:solidFill>
                <a:latin typeface="Aharoni" pitchFamily="2" charset="-79"/>
                <a:cs typeface="Aharoni" pitchFamily="2" charset="-79"/>
              </a:rPr>
              <a:t>Mortimer Adler (1902- 2001)</a:t>
            </a:r>
            <a:endParaRPr lang="en-US" sz="4000" dirty="0">
              <a:solidFill>
                <a:srgbClr val="00FF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2438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By:</a:t>
            </a:r>
          </a:p>
          <a:p>
            <a:r>
              <a:rPr lang="en-US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Kayli</a:t>
            </a:r>
            <a:r>
              <a:rPr lang="en-US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Daymon</a:t>
            </a:r>
            <a:endParaRPr lang="en-US" dirty="0" smtClean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Todd </a:t>
            </a:r>
            <a:r>
              <a:rPr lang="en-US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Molander</a:t>
            </a:r>
          </a:p>
          <a:p>
            <a:r>
              <a:rPr lang="en-US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Scott Reffel</a:t>
            </a:r>
          </a:p>
          <a:p>
            <a:r>
              <a:rPr lang="en-US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Ben Rude </a:t>
            </a:r>
          </a:p>
          <a:p>
            <a:r>
              <a:rPr lang="en-US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Nathan Schmidt</a:t>
            </a:r>
          </a:p>
          <a:p>
            <a:r>
              <a:rPr lang="en-US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Jack Seltenright</a:t>
            </a: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438400"/>
            <a:ext cx="1543050" cy="1506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429000"/>
            <a:ext cx="14478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3429000"/>
            <a:ext cx="2362200" cy="180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Lev Vygotsky (1896-1943)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Raised during the Russian </a:t>
            </a:r>
            <a:r>
              <a:rPr lang="en-US" dirty="0" smtClean="0">
                <a:solidFill>
                  <a:schemeClr val="bg1"/>
                </a:solidFill>
              </a:rPr>
              <a:t>R</a:t>
            </a:r>
            <a:r>
              <a:rPr lang="en-US" dirty="0" smtClean="0">
                <a:solidFill>
                  <a:schemeClr val="bg1"/>
                </a:solidFill>
              </a:rPr>
              <a:t>evolution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Education Philosophies: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Zone of Proximal Development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Scaffolding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Three stages of language development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Impacts on education: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Guided teacher/student participation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Peer interactions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4572000"/>
            <a:ext cx="14478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FF00"/>
                </a:solidFill>
              </a:rPr>
              <a:t>Lev </a:t>
            </a:r>
            <a:r>
              <a:rPr lang="en-US" dirty="0" err="1" smtClean="0">
                <a:solidFill>
                  <a:srgbClr val="00FF00"/>
                </a:solidFill>
              </a:rPr>
              <a:t>Vygotsky’s</a:t>
            </a:r>
            <a:r>
              <a:rPr lang="en-US" dirty="0" smtClean="0">
                <a:solidFill>
                  <a:srgbClr val="00FF00"/>
                </a:solidFill>
              </a:rPr>
              <a:t> Zone of Proximal Development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task </a:t>
            </a:r>
            <a:r>
              <a:rPr lang="en-US" sz="2400" dirty="0" smtClean="0">
                <a:solidFill>
                  <a:schemeClr val="bg1"/>
                </a:solidFill>
              </a:rPr>
              <a:t>level: </a:t>
            </a:r>
            <a:r>
              <a:rPr lang="en-US" sz="2400" i="1" dirty="0" smtClean="0">
                <a:solidFill>
                  <a:schemeClr val="bg1"/>
                </a:solidFill>
              </a:rPr>
              <a:t>too easy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result: </a:t>
            </a:r>
            <a:r>
              <a:rPr lang="en-US" sz="2400" i="1" dirty="0" smtClean="0">
                <a:solidFill>
                  <a:schemeClr val="bg1"/>
                </a:solidFill>
              </a:rPr>
              <a:t>boredom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scaffolding: </a:t>
            </a:r>
            <a:r>
              <a:rPr lang="en-US" sz="2400" i="1" dirty="0" smtClean="0">
                <a:solidFill>
                  <a:schemeClr val="bg1"/>
                </a:solidFill>
              </a:rPr>
              <a:t>none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task </a:t>
            </a:r>
            <a:r>
              <a:rPr lang="en-US" sz="2400" dirty="0" smtClean="0">
                <a:solidFill>
                  <a:schemeClr val="bg1"/>
                </a:solidFill>
              </a:rPr>
              <a:t>level: </a:t>
            </a:r>
            <a:r>
              <a:rPr lang="en-US" sz="2400" i="1" dirty="0" smtClean="0">
                <a:solidFill>
                  <a:schemeClr val="bg1"/>
                </a:solidFill>
              </a:rPr>
              <a:t>appropriate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result: </a:t>
            </a:r>
            <a:r>
              <a:rPr lang="en-US" sz="2400" i="1" dirty="0" smtClean="0">
                <a:solidFill>
                  <a:schemeClr val="bg1"/>
                </a:solidFill>
              </a:rPr>
              <a:t>learning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scaffolding: </a:t>
            </a:r>
            <a:r>
              <a:rPr lang="en-US" sz="2400" i="1" dirty="0" smtClean="0">
                <a:solidFill>
                  <a:schemeClr val="bg1"/>
                </a:solidFill>
              </a:rPr>
              <a:t>some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task </a:t>
            </a:r>
            <a:r>
              <a:rPr lang="en-US" sz="2400" dirty="0" smtClean="0">
                <a:solidFill>
                  <a:schemeClr val="bg1"/>
                </a:solidFill>
              </a:rPr>
              <a:t>level: </a:t>
            </a:r>
            <a:r>
              <a:rPr lang="en-US" sz="2400" i="1" dirty="0" smtClean="0">
                <a:solidFill>
                  <a:schemeClr val="bg1"/>
                </a:solidFill>
              </a:rPr>
              <a:t>too difficult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result: </a:t>
            </a:r>
            <a:r>
              <a:rPr lang="en-US" sz="2400" i="1" dirty="0" smtClean="0">
                <a:solidFill>
                  <a:schemeClr val="bg1"/>
                </a:solidFill>
              </a:rPr>
              <a:t>frustration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scaffolding</a:t>
            </a:r>
            <a:r>
              <a:rPr lang="en-US" sz="2400" dirty="0" smtClean="0">
                <a:solidFill>
                  <a:schemeClr val="bg1"/>
                </a:solidFill>
              </a:rPr>
              <a:t>: </a:t>
            </a:r>
            <a:r>
              <a:rPr lang="en-US" sz="2400" i="1" dirty="0" smtClean="0">
                <a:solidFill>
                  <a:schemeClr val="bg1"/>
                </a:solidFill>
              </a:rPr>
              <a:t>much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http://www.youtube.com/watch?v=hx84h-i3w8U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86200" y="1600200"/>
            <a:ext cx="52578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Lisa Delpit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Books by Lisa </a:t>
            </a:r>
            <a:r>
              <a:rPr lang="en-US" dirty="0" err="1" smtClean="0">
                <a:solidFill>
                  <a:schemeClr val="bg1"/>
                </a:solidFill>
              </a:rPr>
              <a:t>Delpit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</a:p>
          <a:p>
            <a:pPr lvl="1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i="1" dirty="0" smtClean="0">
                <a:solidFill>
                  <a:schemeClr val="bg1"/>
                </a:solidFill>
              </a:rPr>
              <a:t>Other's People's Children: Cultural Conflict in the Classroom </a:t>
            </a:r>
            <a:r>
              <a:rPr lang="en-US" dirty="0" smtClean="0">
                <a:solidFill>
                  <a:schemeClr val="bg1"/>
                </a:solidFill>
              </a:rPr>
              <a:t>(1995)</a:t>
            </a:r>
          </a:p>
          <a:p>
            <a:pPr lvl="1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en-US" sz="2700" i="1" dirty="0" smtClean="0">
                <a:solidFill>
                  <a:schemeClr val="bg1"/>
                </a:solidFill>
              </a:rPr>
              <a:t>The </a:t>
            </a:r>
            <a:r>
              <a:rPr lang="en-US" sz="2700" i="1" dirty="0" smtClean="0">
                <a:solidFill>
                  <a:schemeClr val="bg1"/>
                </a:solidFill>
              </a:rPr>
              <a:t>Silenced Dialogue: Power and Pedagogy in Educating Other People's </a:t>
            </a:r>
            <a:r>
              <a:rPr lang="en-US" sz="2700" i="1" dirty="0" smtClean="0">
                <a:solidFill>
                  <a:schemeClr val="bg1"/>
                </a:solidFill>
              </a:rPr>
              <a:t>Children</a:t>
            </a:r>
          </a:p>
          <a:p>
            <a:pPr lvl="1">
              <a:buNone/>
            </a:pPr>
            <a:endParaRPr lang="en-US" sz="2700" i="1" dirty="0" smtClean="0">
              <a:solidFill>
                <a:schemeClr val="bg1"/>
              </a:solidFill>
            </a:endParaRPr>
          </a:p>
          <a:p>
            <a:pPr lvl="1"/>
            <a:r>
              <a:rPr lang="en-US" sz="2700" i="1" dirty="0" smtClean="0">
                <a:solidFill>
                  <a:schemeClr val="bg1"/>
                </a:solidFill>
              </a:rPr>
              <a:t>The </a:t>
            </a:r>
            <a:r>
              <a:rPr lang="en-US" sz="2700" i="1" dirty="0" smtClean="0">
                <a:solidFill>
                  <a:schemeClr val="bg1"/>
                </a:solidFill>
              </a:rPr>
              <a:t>Real Ebonics Debate: Power, Language, and the Education of African American Children </a:t>
            </a:r>
            <a:r>
              <a:rPr lang="en-US" sz="2700" dirty="0" smtClean="0">
                <a:solidFill>
                  <a:schemeClr val="bg1"/>
                </a:solidFill>
              </a:rPr>
              <a:t>(</a:t>
            </a:r>
            <a:r>
              <a:rPr lang="en-US" sz="2700" dirty="0" smtClean="0">
                <a:solidFill>
                  <a:schemeClr val="bg1"/>
                </a:solidFill>
              </a:rPr>
              <a:t>1998</a:t>
            </a:r>
            <a:r>
              <a:rPr lang="en-US" sz="2700" dirty="0" smtClean="0">
                <a:solidFill>
                  <a:schemeClr val="bg1"/>
                </a:solidFill>
              </a:rPr>
              <a:t>)</a:t>
            </a:r>
          </a:p>
          <a:p>
            <a:pPr lvl="1">
              <a:buNone/>
            </a:pPr>
            <a:endParaRPr lang="en-US" sz="2700" dirty="0" smtClean="0">
              <a:solidFill>
                <a:schemeClr val="bg1"/>
              </a:solidFill>
            </a:endParaRPr>
          </a:p>
          <a:p>
            <a:pPr lvl="1"/>
            <a:r>
              <a:rPr lang="en-US" sz="2700" dirty="0" smtClean="0">
                <a:solidFill>
                  <a:schemeClr val="bg1"/>
                </a:solidFill>
              </a:rPr>
              <a:t> </a:t>
            </a:r>
            <a:r>
              <a:rPr lang="en-US" sz="2700" i="1" dirty="0" smtClean="0">
                <a:solidFill>
                  <a:schemeClr val="bg1"/>
                </a:solidFill>
              </a:rPr>
              <a:t>The Skin That We Speak: Thoughts on Language and Culture in the Classroom </a:t>
            </a:r>
            <a:r>
              <a:rPr lang="en-US" sz="2700" dirty="0" smtClean="0">
                <a:solidFill>
                  <a:schemeClr val="bg1"/>
                </a:solidFill>
              </a:rPr>
              <a:t>(2002</a:t>
            </a:r>
            <a:r>
              <a:rPr lang="en-US" sz="2700" dirty="0" smtClean="0">
                <a:solidFill>
                  <a:schemeClr val="bg1"/>
                </a:solidFill>
              </a:rPr>
              <a:t>)</a:t>
            </a:r>
          </a:p>
          <a:p>
            <a:pPr lvl="1">
              <a:buNone/>
            </a:pPr>
            <a:endParaRPr lang="en-US" sz="2700" dirty="0" smtClean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838200"/>
            <a:ext cx="1543050" cy="1506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Lisa Delpit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Contributions </a:t>
            </a:r>
            <a:r>
              <a:rPr lang="en-US" dirty="0" smtClean="0">
                <a:solidFill>
                  <a:schemeClr val="bg1"/>
                </a:solidFill>
              </a:rPr>
              <a:t>to </a:t>
            </a:r>
            <a:r>
              <a:rPr lang="en-US" dirty="0" smtClean="0">
                <a:solidFill>
                  <a:schemeClr val="bg1"/>
                </a:solidFill>
              </a:rPr>
              <a:t>Education: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Miscommunication </a:t>
            </a:r>
            <a:r>
              <a:rPr lang="en-US" sz="3200" dirty="0" smtClean="0">
                <a:solidFill>
                  <a:schemeClr val="bg1"/>
                </a:solidFill>
              </a:rPr>
              <a:t>in the classroom</a:t>
            </a:r>
            <a:r>
              <a:rPr lang="en-US" sz="3200" dirty="0" smtClean="0">
                <a:solidFill>
                  <a:schemeClr val="bg1"/>
                </a:solidFill>
              </a:rPr>
              <a:t>.</a:t>
            </a:r>
          </a:p>
          <a:p>
            <a:pPr lvl="1">
              <a:buNone/>
            </a:pPr>
            <a:endParaRPr lang="en-US" sz="3200" dirty="0" smtClean="0">
              <a:solidFill>
                <a:schemeClr val="bg1"/>
              </a:solidFill>
            </a:endParaRP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Usage of non-standard English in classrooms</a:t>
            </a:r>
            <a:r>
              <a:rPr lang="en-US" sz="3200" dirty="0" smtClean="0">
                <a:solidFill>
                  <a:schemeClr val="bg1"/>
                </a:solidFill>
              </a:rPr>
              <a:t>.</a:t>
            </a:r>
          </a:p>
          <a:p>
            <a:pPr lvl="1">
              <a:buNone/>
            </a:pPr>
            <a:endParaRPr lang="en-US" sz="3200" dirty="0" smtClean="0">
              <a:solidFill>
                <a:schemeClr val="bg1"/>
              </a:solidFill>
            </a:endParaRP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Ten Factors Essential to Success in Urban Classrooms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Mortimer Adler (1902- 2001)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839200" cy="54102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He was an American philosopher, educator, and author.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 He worked for Columbia University, the University of Chicago, Encyclopedia Britannica, and Adler's own Institute for Philosophical Research.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He wrote over 50 books ranging from Britannica's </a:t>
            </a:r>
            <a:r>
              <a:rPr lang="en-US" sz="2400" i="1" dirty="0" smtClean="0">
                <a:solidFill>
                  <a:schemeClr val="bg1"/>
                </a:solidFill>
              </a:rPr>
              <a:t>Great Books of the Western World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i="1" dirty="0" smtClean="0">
                <a:solidFill>
                  <a:schemeClr val="bg1"/>
                </a:solidFill>
              </a:rPr>
              <a:t>The Great Ideas Program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i="1" dirty="0" smtClean="0">
                <a:solidFill>
                  <a:schemeClr val="bg1"/>
                </a:solidFill>
              </a:rPr>
              <a:t>Gateway to the Great Books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i="1" dirty="0" smtClean="0">
                <a:solidFill>
                  <a:schemeClr val="bg1"/>
                </a:solidFill>
              </a:rPr>
              <a:t>The Annals of America</a:t>
            </a:r>
            <a:r>
              <a:rPr lang="en-US" sz="2400" dirty="0" smtClean="0">
                <a:solidFill>
                  <a:schemeClr val="bg1"/>
                </a:solidFill>
              </a:rPr>
              <a:t>, and </a:t>
            </a:r>
            <a:r>
              <a:rPr lang="en-US" sz="2400" i="1" dirty="0" smtClean="0">
                <a:solidFill>
                  <a:schemeClr val="bg1"/>
                </a:solidFill>
              </a:rPr>
              <a:t>Encyclopedia Britannica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No one truly gets educated in school. “I now think I am educated, I have forgotten most of the things I have learned in school.”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biggest thing that students acquire in schools is </a:t>
            </a:r>
            <a:r>
              <a:rPr lang="en-US" sz="2400" u="sng" dirty="0" smtClean="0">
                <a:solidFill>
                  <a:schemeClr val="bg1"/>
                </a:solidFill>
              </a:rPr>
              <a:t>the ability to </a:t>
            </a:r>
            <a:r>
              <a:rPr lang="en-US" sz="2400" dirty="0" smtClean="0">
                <a:solidFill>
                  <a:schemeClr val="bg1"/>
                </a:solidFill>
              </a:rPr>
              <a:t>learn</a:t>
            </a:r>
            <a:r>
              <a:rPr lang="en-US" sz="2400" dirty="0" smtClean="0">
                <a:solidFill>
                  <a:schemeClr val="bg1"/>
                </a:solidFill>
              </a:rPr>
              <a:t>.  </a:t>
            </a:r>
            <a:r>
              <a:rPr lang="en-US" sz="2400" dirty="0" smtClean="0">
                <a:solidFill>
                  <a:schemeClr val="bg1"/>
                </a:solidFill>
              </a:rPr>
              <a:t>Other skills </a:t>
            </a:r>
            <a:r>
              <a:rPr lang="en-US" sz="2400" dirty="0" err="1" smtClean="0">
                <a:solidFill>
                  <a:schemeClr val="bg1"/>
                </a:solidFill>
              </a:rPr>
              <a:t>areWriting</a:t>
            </a:r>
            <a:r>
              <a:rPr lang="en-US" sz="2400" dirty="0" smtClean="0">
                <a:solidFill>
                  <a:schemeClr val="bg1"/>
                </a:solidFill>
              </a:rPr>
              <a:t>, reading, good speech, and good </a:t>
            </a:r>
            <a:r>
              <a:rPr lang="en-US" sz="2400" dirty="0" smtClean="0">
                <a:solidFill>
                  <a:schemeClr val="bg1"/>
                </a:solidFill>
              </a:rPr>
              <a:t>behavior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Schools are not at their best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FF00"/>
                </a:solidFill>
              </a:rPr>
              <a:t>Mortimer Adler (Ideas On Education)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All students should receive a </a:t>
            </a:r>
            <a:r>
              <a:rPr lang="en-US" dirty="0" smtClean="0">
                <a:solidFill>
                  <a:schemeClr val="bg1"/>
                </a:solidFill>
              </a:rPr>
              <a:t>Classics </a:t>
            </a:r>
            <a:r>
              <a:rPr lang="en-US" dirty="0" smtClean="0">
                <a:solidFill>
                  <a:schemeClr val="bg1"/>
                </a:solidFill>
              </a:rPr>
              <a:t>based education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Great Books program where the Socratic method is used is an example of a model he developed, and many variations came off of this as well.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Adler wanted students to be critical thinkers.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Believed learning was a life long process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Paideia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Proposal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354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Lev Vygotsky (1896-1934) Lisa Delpit  Mortimer Adler (1902- 2001)</vt:lpstr>
      <vt:lpstr>Lev Vygotsky (1896-1943)</vt:lpstr>
      <vt:lpstr>Lev Vygotsky’s Zone of Proximal Development</vt:lpstr>
      <vt:lpstr>Lisa Delpit</vt:lpstr>
      <vt:lpstr>Lisa Delpit</vt:lpstr>
      <vt:lpstr>Mortimer Adler (1902- 2001)</vt:lpstr>
      <vt:lpstr>Mortimer Adler (Ideas On Education)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 Vygotsky (1896-1934) Lisa Delpit(?-?) Mortimer Adler(1902- 2001)</dc:title>
  <dc:creator>Jack</dc:creator>
  <cp:lastModifiedBy>Jack</cp:lastModifiedBy>
  <cp:revision>8</cp:revision>
  <dcterms:created xsi:type="dcterms:W3CDTF">2009-11-21T18:51:42Z</dcterms:created>
  <dcterms:modified xsi:type="dcterms:W3CDTF">2009-11-30T04:16:24Z</dcterms:modified>
</cp:coreProperties>
</file>